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00" r:id="rId2"/>
    <p:sldId id="259" r:id="rId3"/>
    <p:sldId id="268" r:id="rId4"/>
    <p:sldId id="271" r:id="rId5"/>
    <p:sldId id="270" r:id="rId6"/>
    <p:sldId id="275" r:id="rId7"/>
    <p:sldId id="269" r:id="rId8"/>
    <p:sldId id="276" r:id="rId9"/>
    <p:sldId id="273" r:id="rId10"/>
    <p:sldId id="274" r:id="rId11"/>
    <p:sldId id="277" r:id="rId12"/>
    <p:sldId id="278" r:id="rId13"/>
    <p:sldId id="281" r:id="rId14"/>
    <p:sldId id="401" r:id="rId15"/>
    <p:sldId id="28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Зара Джалавян" initials="ЗД" lastIdx="1" clrIdx="0">
    <p:extLst>
      <p:ext uri="{19B8F6BF-5375-455C-9EA6-DF929625EA0E}">
        <p15:presenceInfo xmlns:p15="http://schemas.microsoft.com/office/powerpoint/2012/main" userId="43638bb3e7a97d7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  <a:srgbClr val="218A3D"/>
    <a:srgbClr val="2E8838"/>
    <a:srgbClr val="60B556"/>
    <a:srgbClr val="A6D711"/>
    <a:srgbClr val="92C400"/>
    <a:srgbClr val="91C400"/>
    <a:srgbClr val="8ABF01"/>
    <a:srgbClr val="76B208"/>
    <a:srgbClr val="A0E4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34954984092144"/>
          <c:y val="0.11683895326939897"/>
          <c:w val="0.85520603674540685"/>
          <c:h val="0.67387941090697001"/>
        </c:manualLayout>
      </c:layout>
      <c:lineChart>
        <c:grouping val="standard"/>
        <c:varyColors val="0"/>
        <c:ser>
          <c:idx val="0"/>
          <c:order val="0"/>
          <c:tx>
            <c:strRef>
              <c:f>[Книга1]Лист1!$A$2</c:f>
              <c:strCache>
                <c:ptCount val="1"/>
                <c:pt idx="0">
                  <c:v>Тонн кормов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[Книга1]Лист1!$B$1:$F$1</c:f>
              <c:strCache>
                <c:ptCount val="5"/>
                <c:pt idx="0">
                  <c:v>2017</c:v>
                </c:pt>
                <c:pt idx="1">
                  <c:v>2020</c:v>
                </c:pt>
                <c:pt idx="2">
                  <c:v>2022</c:v>
                </c:pt>
                <c:pt idx="3">
                  <c:v>2023</c:v>
                </c:pt>
                <c:pt idx="4">
                  <c:v>2030 (прогноз)</c:v>
                </c:pt>
              </c:strCache>
            </c:strRef>
          </c:cat>
          <c:val>
            <c:numRef>
              <c:f>[Книга1]Лист1!$B$2:$F$2</c:f>
              <c:numCache>
                <c:formatCode>0</c:formatCode>
                <c:ptCount val="5"/>
                <c:pt idx="0">
                  <c:v>340</c:v>
                </c:pt>
                <c:pt idx="1">
                  <c:v>3500</c:v>
                </c:pt>
                <c:pt idx="2">
                  <c:v>6500</c:v>
                </c:pt>
                <c:pt idx="3">
                  <c:v>10500</c:v>
                </c:pt>
                <c:pt idx="4">
                  <c:v>25000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3D-443C-84AF-7CC7042627F1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7015552"/>
        <c:axId val="233390848"/>
      </c:lineChart>
      <c:catAx>
        <c:axId val="14701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3390848"/>
        <c:crosses val="autoZero"/>
        <c:auto val="1"/>
        <c:lblAlgn val="ctr"/>
        <c:lblOffset val="100"/>
        <c:noMultiLvlLbl val="0"/>
      </c:catAx>
      <c:valAx>
        <c:axId val="233390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015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139877484910053"/>
          <c:y val="0.90643120511458486"/>
          <c:w val="0.10949832922196961"/>
          <c:h val="7.23545375681668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16T14:08:21.054" idx="1">
    <p:pos x="7675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0.45706</cdr:x>
      <cdr:y>0.92338</cdr:y>
    </cdr:from>
    <cdr:to>
      <cdr:x>0.54294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5035F56-630C-41A7-B4D7-478B18D39F00}"/>
            </a:ext>
          </a:extLst>
        </cdr:cNvPr>
        <cdr:cNvSpPr txBox="1"/>
      </cdr:nvSpPr>
      <cdr:spPr>
        <a:xfrm xmlns:a="http://schemas.openxmlformats.org/drawingml/2006/main">
          <a:off x="3176834" y="3316716"/>
          <a:ext cx="596985" cy="2752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</cdr:x>
      <cdr:y>0.90269</cdr:y>
    </cdr:from>
    <cdr:to>
      <cdr:x>0.58213</cdr:x>
      <cdr:y>0.96942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56CFE883-190F-4D39-A451-408E6B5906DF}"/>
            </a:ext>
          </a:extLst>
        </cdr:cNvPr>
        <cdr:cNvSpPr txBox="1"/>
      </cdr:nvSpPr>
      <cdr:spPr>
        <a:xfrm xmlns:a="http://schemas.openxmlformats.org/drawingml/2006/main">
          <a:off x="3475327" y="3242385"/>
          <a:ext cx="570837" cy="2396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>
              <a:solidFill>
                <a:schemeClr val="tx1">
                  <a:lumMod val="65000"/>
                  <a:lumOff val="35000"/>
                </a:schemeClr>
              </a:solidFill>
            </a:rPr>
            <a:t>рыбы</a:t>
          </a:r>
          <a:endParaRPr lang="ru-RU" sz="11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2EA98-18EF-4159-A992-885838CB1F9D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DEC89-4BA7-406F-BA6D-D6C618B68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731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B2DE0-ADAA-4759-9AAF-001C8D299DF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399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C12B2-B2F5-49AB-80C0-88FE9CEF5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1E567A-8A53-43E1-A1E8-542745DD6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95B960-B6B0-4443-8FAD-6356E09F8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39348B-82E1-43A1-88E8-E7856E98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F1CAEA-53E0-428F-B852-0229C974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630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2DA2F-2CC3-4591-ADB0-AFB42D91D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114C14-0C56-40B9-8508-E8178B8C6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2F0F20-E932-410E-B441-1DF682E74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C28DB1-8F7A-4041-9278-EDDC955BF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54BD86-5054-489D-AACE-FD1A20B7C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886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B1ABFA4-81A1-4CB6-BAF3-A7C61BB657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EC018E-0816-4D7E-B695-2FB072892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9B0B76-6BB9-4105-943E-D4926139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2AF181-4B4B-4B23-A372-B2CFFD350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1C2000-59D4-4CBF-B1CA-4924966E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422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10994065" y="6545277"/>
            <a:ext cx="799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E86D8E3-E168-4765-8E6B-46D5E3D46364}" type="slidenum">
              <a:rPr lang="ru-RU" smtClean="0"/>
              <a:pPr/>
              <a:t>‹#›</a:t>
            </a:fld>
            <a:r>
              <a:rPr lang="ru-RU" dirty="0"/>
              <a:t> / </a:t>
            </a:r>
            <a:r>
              <a:rPr lang="ru-RU" baseline="300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489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051E57-1B87-4C9E-8DA2-3321F229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320364-3B9D-4CF9-AF46-E1D8B7260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251B27-EC76-44E6-AC65-18159B1E6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50BA56-614F-4198-AC17-7DEB4181E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2AB0C4-F85D-4CFE-9EDC-4E1813E04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43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FEA06-7141-49E6-A5A5-D2A61D0DC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F6B2A3-0A82-4917-9E2E-C5FD686EF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1F7FF7-5284-4CA6-966B-58A1DDA59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5B88AC-E9D3-48DA-837F-C5E02909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CE9BC1-7763-428B-AE50-7D6AF9281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66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D8032-EF2C-4B81-B22D-49431B4B3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3143C1-0BF2-4A1F-9013-B2C245A85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B51139-E9B5-47E6-88A0-DFE305C66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6D14BC-F727-485B-9D5F-526CD7726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F810CA-A433-48E1-AB49-CC20368A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89ED10-D701-441B-8051-AAC5ED598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50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3C1A2-3B51-4288-B01B-867B5F037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03A5F7-7C31-49FD-B928-90F668D30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46962D-2D87-4007-AC5B-033C00A36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1A425C7-212F-496A-9835-DBA8353B7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6BF27C5-CB32-4900-BB9C-BB656FB4F7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AC990C-6F80-4ED4-BD3C-C7BAD643A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CC128A-AA27-4C87-B0C6-94346A98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485049-F192-45D3-ADBF-5460254C9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68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D83C8-E533-4A72-A4D7-92904E1CE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203CDC-684F-4BD3-BAC4-2930542D0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F36018D-8E01-4B2F-A21F-8DC77091E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E70FDB-F5D6-4F43-9ACB-9600F214C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83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C1BEDD-7ABC-493E-BE51-89125F12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F12025-B9BD-4EBF-9A27-0DE09ADB7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4D4D95-144F-481F-BBC1-C5D03EF6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880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EF720-8D85-4AEF-8DD0-ABE51D50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29CCA7-6730-4B4D-83FF-9B462F2C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130375-D3F2-4525-9217-6D7822FEA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B9E99E-943A-4EC3-AE7A-629DCCC24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46EFB5-508A-413F-8B13-B058FD3F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756FD3-D264-4316-8CBB-EE0E5E7A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660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29D49-26A7-4751-9604-849170C17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CA3943-FF69-4253-AF69-D3D5A9F54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007651-DE94-4588-A4B0-C58D6F6AA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DA8CCF-5A0D-45AD-89DF-96A0D67C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A0F63C-6C98-4B4C-AEDF-AC1C52DCC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01D1DC-6D2F-485C-9273-BB3F4A48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436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57221-5DDE-4259-A5CB-4D9994179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B01AE1-4C0F-4155-9776-76DCEEC1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62ADDB-D93B-4F2D-B877-59295802AF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8DB16-C5B3-475F-924B-B05B860C9D8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16BBF2-EEF3-4EAC-954B-1153A7A3D7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A92CA6-CC64-4B6A-ABA1-363AA6281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38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omments" Target="../comments/commen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-30664" y="0"/>
            <a:ext cx="12201648" cy="6858000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860441" y="5177413"/>
            <a:ext cx="2946015" cy="3185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endParaRPr lang="ru-RU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509D656-BCC9-41E1-B85B-51E69F699913}"/>
              </a:ext>
            </a:extLst>
          </p:cNvPr>
          <p:cNvGrpSpPr/>
          <p:nvPr/>
        </p:nvGrpSpPr>
        <p:grpSpPr>
          <a:xfrm>
            <a:off x="7632747" y="2594907"/>
            <a:ext cx="5122481" cy="4263093"/>
            <a:chOff x="7165075" y="2168598"/>
            <a:chExt cx="5634729" cy="4689402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/>
            <a:srcRect b="31310"/>
            <a:stretch>
              <a:fillRect/>
            </a:stretch>
          </p:blipFill>
          <p:spPr>
            <a:xfrm>
              <a:off x="7434859" y="2774960"/>
              <a:ext cx="5364945" cy="4083040"/>
            </a:xfrm>
            <a:custGeom>
              <a:avLst/>
              <a:gdLst>
                <a:gd name="connsiteX0" fmla="*/ 0 w 5364945"/>
                <a:gd name="connsiteY0" fmla="*/ 0 h 4083040"/>
                <a:gd name="connsiteX1" fmla="*/ 5364945 w 5364945"/>
                <a:gd name="connsiteY1" fmla="*/ 0 h 4083040"/>
                <a:gd name="connsiteX2" fmla="*/ 5364945 w 5364945"/>
                <a:gd name="connsiteY2" fmla="*/ 600693 h 4083040"/>
                <a:gd name="connsiteX3" fmla="*/ 4763100 w 5364945"/>
                <a:gd name="connsiteY3" fmla="*/ 600693 h 4083040"/>
                <a:gd name="connsiteX4" fmla="*/ 4763100 w 5364945"/>
                <a:gd name="connsiteY4" fmla="*/ 4083040 h 4083040"/>
                <a:gd name="connsiteX5" fmla="*/ 0 w 5364945"/>
                <a:gd name="connsiteY5" fmla="*/ 4083040 h 408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64945" h="4083040">
                  <a:moveTo>
                    <a:pt x="0" y="0"/>
                  </a:moveTo>
                  <a:lnTo>
                    <a:pt x="5364945" y="0"/>
                  </a:lnTo>
                  <a:lnTo>
                    <a:pt x="5364945" y="600693"/>
                  </a:lnTo>
                  <a:lnTo>
                    <a:pt x="4763100" y="600693"/>
                  </a:lnTo>
                  <a:lnTo>
                    <a:pt x="4763100" y="4083040"/>
                  </a:lnTo>
                  <a:lnTo>
                    <a:pt x="0" y="4083040"/>
                  </a:lnTo>
                  <a:close/>
                </a:path>
              </a:pathLst>
            </a:cu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7165075" y="2168598"/>
              <a:ext cx="5026925" cy="60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-293818" y="420092"/>
            <a:ext cx="1482079" cy="1476000"/>
            <a:chOff x="-293818" y="420092"/>
            <a:chExt cx="1482079" cy="1476000"/>
          </a:xfrm>
        </p:grpSpPr>
        <p:sp>
          <p:nvSpPr>
            <p:cNvPr id="30" name="Полилиния 29"/>
            <p:cNvSpPr/>
            <p:nvPr/>
          </p:nvSpPr>
          <p:spPr>
            <a:xfrm rot="2700000">
              <a:off x="-284486" y="420092"/>
              <a:ext cx="1472747" cy="1472747"/>
            </a:xfrm>
            <a:custGeom>
              <a:avLst/>
              <a:gdLst>
                <a:gd name="connsiteX0" fmla="*/ 0 w 1472747"/>
                <a:gd name="connsiteY0" fmla="*/ 0 h 1472747"/>
                <a:gd name="connsiteX1" fmla="*/ 1472747 w 1472747"/>
                <a:gd name="connsiteY1" fmla="*/ 0 h 1472747"/>
                <a:gd name="connsiteX2" fmla="*/ 1472747 w 1472747"/>
                <a:gd name="connsiteY2" fmla="*/ 1472747 h 1472747"/>
                <a:gd name="connsiteX3" fmla="*/ 833682 w 1472747"/>
                <a:gd name="connsiteY3" fmla="*/ 1472747 h 1472747"/>
                <a:gd name="connsiteX4" fmla="*/ 533064 w 1472747"/>
                <a:gd name="connsiteY4" fmla="*/ 1172130 h 1472747"/>
                <a:gd name="connsiteX5" fmla="*/ 1172130 w 1472747"/>
                <a:gd name="connsiteY5" fmla="*/ 1172130 h 1472747"/>
                <a:gd name="connsiteX6" fmla="*/ 1172130 w 1472747"/>
                <a:gd name="connsiteY6" fmla="*/ 300617 h 1472747"/>
                <a:gd name="connsiteX7" fmla="*/ 300617 w 1472747"/>
                <a:gd name="connsiteY7" fmla="*/ 300617 h 1472747"/>
                <a:gd name="connsiteX8" fmla="*/ 300617 w 1472747"/>
                <a:gd name="connsiteY8" fmla="*/ 939683 h 1472747"/>
                <a:gd name="connsiteX9" fmla="*/ 0 w 1472747"/>
                <a:gd name="connsiteY9" fmla="*/ 639065 h 1472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2747" h="1472747">
                  <a:moveTo>
                    <a:pt x="0" y="0"/>
                  </a:moveTo>
                  <a:lnTo>
                    <a:pt x="1472747" y="0"/>
                  </a:lnTo>
                  <a:lnTo>
                    <a:pt x="1472747" y="1472747"/>
                  </a:lnTo>
                  <a:lnTo>
                    <a:pt x="833682" y="1472747"/>
                  </a:lnTo>
                  <a:lnTo>
                    <a:pt x="533064" y="1172130"/>
                  </a:lnTo>
                  <a:lnTo>
                    <a:pt x="1172130" y="1172130"/>
                  </a:lnTo>
                  <a:lnTo>
                    <a:pt x="1172130" y="300617"/>
                  </a:lnTo>
                  <a:lnTo>
                    <a:pt x="300617" y="300617"/>
                  </a:lnTo>
                  <a:lnTo>
                    <a:pt x="300617" y="939683"/>
                  </a:lnTo>
                  <a:lnTo>
                    <a:pt x="0" y="639065"/>
                  </a:lnTo>
                  <a:close/>
                </a:path>
              </a:pathLst>
            </a:custGeom>
            <a:solidFill>
              <a:srgbClr val="71B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1" name="Полилиния 30"/>
            <p:cNvSpPr/>
            <p:nvPr/>
          </p:nvSpPr>
          <p:spPr>
            <a:xfrm rot="2700000">
              <a:off x="-293818" y="423345"/>
              <a:ext cx="1472747" cy="1472747"/>
            </a:xfrm>
            <a:custGeom>
              <a:avLst/>
              <a:gdLst>
                <a:gd name="connsiteX0" fmla="*/ 533066 w 1472747"/>
                <a:gd name="connsiteY0" fmla="*/ 1172130 h 1472747"/>
                <a:gd name="connsiteX1" fmla="*/ 1172130 w 1472747"/>
                <a:gd name="connsiteY1" fmla="*/ 1172130 h 1472747"/>
                <a:gd name="connsiteX2" fmla="*/ 1172130 w 1472747"/>
                <a:gd name="connsiteY2" fmla="*/ 818264 h 1472747"/>
                <a:gd name="connsiteX3" fmla="*/ 1472747 w 1472747"/>
                <a:gd name="connsiteY3" fmla="*/ 810965 h 1472747"/>
                <a:gd name="connsiteX4" fmla="*/ 1472747 w 1472747"/>
                <a:gd name="connsiteY4" fmla="*/ 1472747 h 1472747"/>
                <a:gd name="connsiteX5" fmla="*/ 833683 w 1472747"/>
                <a:gd name="connsiteY5" fmla="*/ 1472747 h 1472747"/>
                <a:gd name="connsiteX6" fmla="*/ 0 w 1472747"/>
                <a:gd name="connsiteY6" fmla="*/ 0 h 1472747"/>
                <a:gd name="connsiteX7" fmla="*/ 657635 w 1472747"/>
                <a:gd name="connsiteY7" fmla="*/ 0 h 1472747"/>
                <a:gd name="connsiteX8" fmla="*/ 664935 w 1472747"/>
                <a:gd name="connsiteY8" fmla="*/ 300617 h 1472747"/>
                <a:gd name="connsiteX9" fmla="*/ 300617 w 1472747"/>
                <a:gd name="connsiteY9" fmla="*/ 300617 h 1472747"/>
                <a:gd name="connsiteX10" fmla="*/ 300617 w 1472747"/>
                <a:gd name="connsiteY10" fmla="*/ 939681 h 1472747"/>
                <a:gd name="connsiteX11" fmla="*/ 0 w 1472747"/>
                <a:gd name="connsiteY11" fmla="*/ 639064 h 1472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2747" h="1472747">
                  <a:moveTo>
                    <a:pt x="533066" y="1172130"/>
                  </a:moveTo>
                  <a:lnTo>
                    <a:pt x="1172130" y="1172130"/>
                  </a:lnTo>
                  <a:lnTo>
                    <a:pt x="1172130" y="818264"/>
                  </a:lnTo>
                  <a:lnTo>
                    <a:pt x="1472747" y="810965"/>
                  </a:lnTo>
                  <a:lnTo>
                    <a:pt x="1472747" y="1472747"/>
                  </a:lnTo>
                  <a:lnTo>
                    <a:pt x="833683" y="1472747"/>
                  </a:lnTo>
                  <a:close/>
                  <a:moveTo>
                    <a:pt x="0" y="0"/>
                  </a:moveTo>
                  <a:lnTo>
                    <a:pt x="657635" y="0"/>
                  </a:lnTo>
                  <a:lnTo>
                    <a:pt x="664935" y="300617"/>
                  </a:lnTo>
                  <a:lnTo>
                    <a:pt x="300617" y="300617"/>
                  </a:lnTo>
                  <a:lnTo>
                    <a:pt x="300617" y="939681"/>
                  </a:lnTo>
                  <a:lnTo>
                    <a:pt x="0" y="639064"/>
                  </a:lnTo>
                  <a:close/>
                </a:path>
              </a:pathLst>
            </a:custGeom>
            <a:solidFill>
              <a:srgbClr val="228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Полилиния 21"/>
          <p:cNvSpPr/>
          <p:nvPr/>
        </p:nvSpPr>
        <p:spPr>
          <a:xfrm>
            <a:off x="1666146" y="631814"/>
            <a:ext cx="9530944" cy="1047750"/>
          </a:xfrm>
          <a:custGeom>
            <a:avLst/>
            <a:gdLst>
              <a:gd name="connsiteX0" fmla="*/ 2927 w 8544918"/>
              <a:gd name="connsiteY0" fmla="*/ 0 h 1047750"/>
              <a:gd name="connsiteX1" fmla="*/ 8056730 w 8544918"/>
              <a:gd name="connsiteY1" fmla="*/ 0 h 1047750"/>
              <a:gd name="connsiteX2" fmla="*/ 8544918 w 8544918"/>
              <a:gd name="connsiteY2" fmla="*/ 515337 h 1047750"/>
              <a:gd name="connsiteX3" fmla="*/ 8050306 w 8544918"/>
              <a:gd name="connsiteY3" fmla="*/ 1047750 h 1047750"/>
              <a:gd name="connsiteX4" fmla="*/ 0 w 8544918"/>
              <a:gd name="connsiteY4" fmla="*/ 1047750 h 1047750"/>
              <a:gd name="connsiteX5" fmla="*/ 519516 w 8544918"/>
              <a:gd name="connsiteY5" fmla="*/ 522396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44918" h="1047750">
                <a:moveTo>
                  <a:pt x="2927" y="0"/>
                </a:moveTo>
                <a:lnTo>
                  <a:pt x="8056730" y="0"/>
                </a:lnTo>
                <a:lnTo>
                  <a:pt x="8544918" y="515337"/>
                </a:lnTo>
                <a:lnTo>
                  <a:pt x="8050306" y="1047750"/>
                </a:lnTo>
                <a:lnTo>
                  <a:pt x="0" y="1047750"/>
                </a:lnTo>
                <a:lnTo>
                  <a:pt x="519516" y="522396"/>
                </a:lnTo>
                <a:close/>
              </a:path>
            </a:pathLst>
          </a:custGeom>
          <a:solidFill>
            <a:srgbClr val="228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3" name="Google Shape;90;p1"/>
          <p:cNvSpPr txBox="1"/>
          <p:nvPr/>
        </p:nvSpPr>
        <p:spPr>
          <a:xfrm>
            <a:off x="2439796" y="925620"/>
            <a:ext cx="7650610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>
              <a:lnSpc>
                <a:spcPct val="70000"/>
              </a:lnSpc>
            </a:pPr>
            <a:r>
              <a:rPr lang="ru-RU" sz="2000" spc="8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Кубанский государственный аграрный </a:t>
            </a:r>
          </a:p>
          <a:p>
            <a:pPr lvl="0">
              <a:lnSpc>
                <a:spcPct val="70000"/>
              </a:lnSpc>
            </a:pPr>
            <a:r>
              <a:rPr lang="ru-RU" sz="2000" spc="8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университет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Шеврон 23"/>
          <p:cNvSpPr/>
          <p:nvPr/>
        </p:nvSpPr>
        <p:spPr>
          <a:xfrm>
            <a:off x="1312965" y="631814"/>
            <a:ext cx="697763" cy="1051785"/>
          </a:xfrm>
          <a:prstGeom prst="chevron">
            <a:avLst>
              <a:gd name="adj" fmla="val 732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Шеврон 24"/>
          <p:cNvSpPr/>
          <p:nvPr/>
        </p:nvSpPr>
        <p:spPr>
          <a:xfrm>
            <a:off x="1564709" y="630572"/>
            <a:ext cx="697763" cy="1051785"/>
          </a:xfrm>
          <a:prstGeom prst="chevron">
            <a:avLst>
              <a:gd name="adj" fmla="val 73280"/>
            </a:avLst>
          </a:prstGeom>
          <a:solidFill>
            <a:srgbClr val="71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Шеврон 16"/>
          <p:cNvSpPr/>
          <p:nvPr/>
        </p:nvSpPr>
        <p:spPr>
          <a:xfrm>
            <a:off x="10980171" y="616172"/>
            <a:ext cx="697763" cy="1051785"/>
          </a:xfrm>
          <a:prstGeom prst="chevron">
            <a:avLst>
              <a:gd name="adj" fmla="val 732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Шеврон 26"/>
          <p:cNvSpPr/>
          <p:nvPr/>
        </p:nvSpPr>
        <p:spPr>
          <a:xfrm>
            <a:off x="1209499" y="620272"/>
            <a:ext cx="697763" cy="1051785"/>
          </a:xfrm>
          <a:prstGeom prst="chevron">
            <a:avLst>
              <a:gd name="adj" fmla="val 73280"/>
            </a:avLst>
          </a:prstGeom>
          <a:solidFill>
            <a:srgbClr val="228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Шеврон 38"/>
          <p:cNvSpPr/>
          <p:nvPr/>
        </p:nvSpPr>
        <p:spPr>
          <a:xfrm>
            <a:off x="11197089" y="624571"/>
            <a:ext cx="697763" cy="1051785"/>
          </a:xfrm>
          <a:prstGeom prst="chevron">
            <a:avLst>
              <a:gd name="adj" fmla="val 73280"/>
            </a:avLst>
          </a:prstGeom>
          <a:solidFill>
            <a:srgbClr val="71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368D28-0D73-4EAB-A178-255374D225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36" y="966284"/>
            <a:ext cx="635187" cy="344815"/>
          </a:xfrm>
          <a:prstGeom prst="rect">
            <a:avLst/>
          </a:prstGeom>
        </p:spPr>
      </p:pic>
      <p:sp>
        <p:nvSpPr>
          <p:cNvPr id="28" name="Шеврон 26">
            <a:extLst>
              <a:ext uri="{FF2B5EF4-FFF2-40B4-BE49-F238E27FC236}">
                <a16:creationId xmlns:a16="http://schemas.microsoft.com/office/drawing/2014/main" id="{3AA3D7C5-7CD6-463D-A249-B2B636F4C372}"/>
              </a:ext>
            </a:extLst>
          </p:cNvPr>
          <p:cNvSpPr/>
          <p:nvPr/>
        </p:nvSpPr>
        <p:spPr>
          <a:xfrm>
            <a:off x="10864055" y="632170"/>
            <a:ext cx="697763" cy="1051785"/>
          </a:xfrm>
          <a:prstGeom prst="chevron">
            <a:avLst>
              <a:gd name="adj" fmla="val 73280"/>
            </a:avLst>
          </a:prstGeom>
          <a:solidFill>
            <a:srgbClr val="228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61D1F9-D13F-4183-A21A-5339AE2576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5" t="11813" b="78488"/>
          <a:stretch/>
        </p:blipFill>
        <p:spPr>
          <a:xfrm>
            <a:off x="7780527" y="945572"/>
            <a:ext cx="3167949" cy="386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9E4C5-F32C-4CC5-A814-D9EE5C87A413}"/>
              </a:ext>
            </a:extLst>
          </p:cNvPr>
          <p:cNvSpPr txBox="1"/>
          <p:nvPr/>
        </p:nvSpPr>
        <p:spPr>
          <a:xfrm>
            <a:off x="1209499" y="2960339"/>
            <a:ext cx="6968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РЫБНЫХ КОРМОВ «РУСМОДУС-ФИД»</a:t>
            </a:r>
          </a:p>
        </p:txBody>
      </p:sp>
    </p:spTree>
    <p:extLst>
      <p:ext uri="{BB962C8B-B14F-4D97-AF65-F5344CB8AC3E}">
        <p14:creationId xmlns:p14="http://schemas.microsoft.com/office/powerpoint/2010/main" val="3575033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1" y="6550223"/>
            <a:ext cx="284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выступления, презентации или Фамилия Имя и Отчество докладчика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BB46E2-6C02-4B57-B8F5-935FA8DAD0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30" y="245539"/>
            <a:ext cx="4433101" cy="59108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B48073-794F-493D-9267-06E905BD73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621" y="433447"/>
            <a:ext cx="4151238" cy="55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00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1" y="6550223"/>
            <a:ext cx="284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выступления, презентации или Фамилия Имя и Отчество докладчика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299F2B-A08B-4B76-8B10-B109DB53B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124" y="196622"/>
            <a:ext cx="3460259" cy="61545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37715AE-0CF7-4B7D-885F-92D097FCCF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93" y="196622"/>
            <a:ext cx="3460259" cy="61545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BA1B8F-C226-4796-806C-E06CACF53DDF}"/>
              </a:ext>
            </a:extLst>
          </p:cNvPr>
          <p:cNvSpPr txBox="1"/>
          <p:nvPr/>
        </p:nvSpPr>
        <p:spPr>
          <a:xfrm>
            <a:off x="1953087" y="627687"/>
            <a:ext cx="2459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Экспозиция кормов </a:t>
            </a:r>
            <a:r>
              <a:rPr lang="ru-RU" dirty="0" err="1"/>
              <a:t>РусМодус-Фид</a:t>
            </a:r>
            <a:r>
              <a:rPr lang="ru-RU" dirty="0"/>
              <a:t> на выставке «</a:t>
            </a:r>
            <a:r>
              <a:rPr lang="en-US" dirty="0" err="1"/>
              <a:t>AquaPro</a:t>
            </a:r>
            <a:r>
              <a:rPr lang="ru-RU" dirty="0"/>
              <a:t> </a:t>
            </a:r>
            <a:r>
              <a:rPr lang="en-US" dirty="0"/>
              <a:t>Expo</a:t>
            </a:r>
            <a:r>
              <a:rPr lang="ru-RU" dirty="0"/>
              <a:t>» </a:t>
            </a:r>
            <a:r>
              <a:rPr lang="ru-RU" dirty="0" err="1"/>
              <a:t>г.Москва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1959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1" y="6550223"/>
            <a:ext cx="284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выступления, презентации или Фамилия Имя и Отчество докладчика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75B5BE-2DB1-4711-A564-FE21CFA3D3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73"/>
          <a:stretch/>
        </p:blipFill>
        <p:spPr>
          <a:xfrm>
            <a:off x="2463489" y="367619"/>
            <a:ext cx="8814202" cy="50716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DA7CFD-2D0F-43F5-B2F8-B433CDF456FB}"/>
              </a:ext>
            </a:extLst>
          </p:cNvPr>
          <p:cNvSpPr txBox="1"/>
          <p:nvPr/>
        </p:nvSpPr>
        <p:spPr>
          <a:xfrm>
            <a:off x="2627790" y="5663953"/>
            <a:ext cx="857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Участие представителей «Рус Модус-</a:t>
            </a:r>
            <a:r>
              <a:rPr lang="ru-RU" dirty="0" err="1"/>
              <a:t>Фид</a:t>
            </a:r>
            <a:r>
              <a:rPr lang="ru-RU" dirty="0"/>
              <a:t>»  в </a:t>
            </a:r>
            <a:r>
              <a:rPr lang="ru-RU" dirty="0" err="1"/>
              <a:t>межнународной</a:t>
            </a:r>
            <a:r>
              <a:rPr lang="ru-RU" dirty="0"/>
              <a:t>  конференции по аквакультуре </a:t>
            </a:r>
            <a:r>
              <a:rPr lang="ru-RU" dirty="0" err="1"/>
              <a:t>Дивноморск</a:t>
            </a:r>
            <a:r>
              <a:rPr lang="ru-RU" dirty="0"/>
              <a:t> Краснодарский край</a:t>
            </a:r>
          </a:p>
        </p:txBody>
      </p:sp>
    </p:spTree>
    <p:extLst>
      <p:ext uri="{BB962C8B-B14F-4D97-AF65-F5344CB8AC3E}">
        <p14:creationId xmlns:p14="http://schemas.microsoft.com/office/powerpoint/2010/main" val="816830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1" y="6550223"/>
            <a:ext cx="284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выступления, презентации или Фамилия Имя и Отчество докладчика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CC3D5D-7F5C-4172-9EC1-780D65BB6C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81" b="28932"/>
          <a:stretch/>
        </p:blipFill>
        <p:spPr>
          <a:xfrm>
            <a:off x="3189834" y="111123"/>
            <a:ext cx="6975098" cy="633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36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1" y="6550223"/>
            <a:ext cx="284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выступления, презентации или Фамилия Имя и Отчество докладчика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3EE4ED-6E66-40EB-946D-3A96E3AF7E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13" b="4070"/>
          <a:stretch/>
        </p:blipFill>
        <p:spPr>
          <a:xfrm>
            <a:off x="2752078" y="3541264"/>
            <a:ext cx="7359588" cy="29759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E14CF48-B0BF-4AC8-94D4-84DECFC959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58"/>
          <a:stretch/>
        </p:blipFill>
        <p:spPr>
          <a:xfrm>
            <a:off x="2911793" y="111123"/>
            <a:ext cx="7265311" cy="343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56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1" y="6550223"/>
            <a:ext cx="284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выступления, презентации или Фамилия Имя и Отчество докладчика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645060-00A5-4C32-9E5D-B81C6DEE48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099"/>
          <a:stretch/>
        </p:blipFill>
        <p:spPr>
          <a:xfrm>
            <a:off x="1500187" y="0"/>
            <a:ext cx="10691814" cy="654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83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2" y="655022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выступления, презентации или Фамилия Имя и Отчество докладчика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0F3CBC-EF71-48E0-AEFB-2F8D222C28DD}"/>
              </a:ext>
            </a:extLst>
          </p:cNvPr>
          <p:cNvSpPr txBox="1"/>
          <p:nvPr/>
        </p:nvSpPr>
        <p:spPr>
          <a:xfrm>
            <a:off x="1873190" y="519395"/>
            <a:ext cx="3400146" cy="5588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инвестиционного проекта стоимостью более 2 млрд рублей в республике Северная Осетия был приобретен комплекс недвижимого имущества (бывший мелькомбинат) и  закуплено уникальное оборудование из Китая, Германии, Дании, Бельгии и Турции.</a:t>
            </a:r>
          </a:p>
          <a:p>
            <a:pPr indent="457200" algn="just"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мощность по изготовлению рыбных кормов составляет 250 т. и 300 т. в сутки для КРС или 200 тыс. т. всего в год.</a:t>
            </a:r>
          </a:p>
          <a:p>
            <a:pPr indent="457200" algn="just"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Комбикормовой завод находится в Беслане в 10 км от Владикавказа.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83CFBC-F572-44DC-A448-113063EC6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27" y="541631"/>
            <a:ext cx="6116861" cy="552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27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1" y="6550223"/>
            <a:ext cx="284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выступления, презентации или Фамилия Имя и Отчество докладчика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B25EC46-27FC-4C17-B006-1048923110CE}"/>
              </a:ext>
            </a:extLst>
          </p:cNvPr>
          <p:cNvSpPr txBox="1"/>
          <p:nvPr/>
        </p:nvSpPr>
        <p:spPr>
          <a:xfrm>
            <a:off x="2147834" y="629408"/>
            <a:ext cx="9494898" cy="2264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завода стало весьма важным событием для российских предприятий аквакультуры. В последние годы это направление рыбоводства в стране стремительно развивается. А Северная Осетия-Алания даже претендует на статус одних из главных производителей форели в России. Сейчас в республике 53 крупных хозяйств.</a:t>
            </a:r>
          </a:p>
          <a:p>
            <a:pPr indent="457200" algn="just">
              <a:lnSpc>
                <a:spcPct val="150000"/>
              </a:lnSpc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Объемы выращивания форели в Северной Осетии 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A337B4E2-CB9D-45FC-9A3E-3A91890D51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9019399"/>
              </p:ext>
            </p:extLst>
          </p:nvPr>
        </p:nvGraphicFramePr>
        <p:xfrm>
          <a:off x="3376053" y="2636668"/>
          <a:ext cx="6950654" cy="3591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42059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1" y="6550223"/>
            <a:ext cx="284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выступления, презентации или Фамилия Имя и Отчество докладчика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pic>
        <p:nvPicPr>
          <p:cNvPr id="10" name="Видео WhatsApp 2023-10-16 в 11.39.15_86ce9b2d">
            <a:hlinkClick r:id="" action="ppaction://media"/>
            <a:extLst>
              <a:ext uri="{FF2B5EF4-FFF2-40B4-BE49-F238E27FC236}">
                <a16:creationId xmlns:a16="http://schemas.microsoft.com/office/drawing/2014/main" id="{02E21656-9166-49CA-B415-3EDE931900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93811" y="282118"/>
            <a:ext cx="3657600" cy="6139543"/>
          </a:xfrm>
          <a:prstGeom prst="rect">
            <a:avLst/>
          </a:prstGeom>
        </p:spPr>
      </p:pic>
      <p:pic>
        <p:nvPicPr>
          <p:cNvPr id="11" name="Видео WhatsApp 2023-10-16 в 11.39.12_d3ab08cd">
            <a:hlinkClick r:id="" action="ppaction://media"/>
            <a:extLst>
              <a:ext uri="{FF2B5EF4-FFF2-40B4-BE49-F238E27FC236}">
                <a16:creationId xmlns:a16="http://schemas.microsoft.com/office/drawing/2014/main" id="{671ECB81-D122-432A-8A90-72E88299AA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38583" y="282118"/>
            <a:ext cx="3657600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4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0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1" y="6550223"/>
            <a:ext cx="284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выступления, презентации или Фамилия Имя и Отчество докладчика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pic>
        <p:nvPicPr>
          <p:cNvPr id="5" name="Видео WhatsApp 2023-10-16 в 15.03.02_7c33fd38">
            <a:hlinkClick r:id="" action="ppaction://media"/>
            <a:extLst>
              <a:ext uri="{FF2B5EF4-FFF2-40B4-BE49-F238E27FC236}">
                <a16:creationId xmlns:a16="http://schemas.microsoft.com/office/drawing/2014/main" id="{94480841-033F-46F3-8A14-5004CF11A0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3561" y="206296"/>
            <a:ext cx="4296791" cy="61757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7CF73E-9717-44EE-BFE3-DCFAEF1B590E}"/>
              </a:ext>
            </a:extLst>
          </p:cNvPr>
          <p:cNvSpPr txBox="1"/>
          <p:nvPr/>
        </p:nvSpPr>
        <p:spPr>
          <a:xfrm>
            <a:off x="2121762" y="798684"/>
            <a:ext cx="4494433" cy="234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на форелевое хозяйство КФХ Чехов Д.Г. в Северной Осетии после торжественного открытия комбикормового завода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РусМодус-Фид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город Беслан</a:t>
            </a:r>
          </a:p>
        </p:txBody>
      </p:sp>
    </p:spTree>
    <p:extLst>
      <p:ext uri="{BB962C8B-B14F-4D97-AF65-F5344CB8AC3E}">
        <p14:creationId xmlns:p14="http://schemas.microsoft.com/office/powerpoint/2010/main" val="174408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1" y="6550223"/>
            <a:ext cx="284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выступления, презентации или Фамилия Имя и Отчество докладчика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9B3974-421E-4D10-AF55-0C2E9DF0FE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7" b="53916"/>
          <a:stretch/>
        </p:blipFill>
        <p:spPr>
          <a:xfrm>
            <a:off x="3119632" y="367619"/>
            <a:ext cx="7501917" cy="47781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A471D5-5BD0-47F2-9708-1C9320B5A296}"/>
              </a:ext>
            </a:extLst>
          </p:cNvPr>
          <p:cNvSpPr txBox="1"/>
          <p:nvPr/>
        </p:nvSpPr>
        <p:spPr>
          <a:xfrm>
            <a:off x="2201662" y="5672831"/>
            <a:ext cx="8834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Испытание кормов проводится  в Инновационно-технологическом центре аквакультуры Куб ГАУ под руководством Максим Екатерины Александровны.</a:t>
            </a:r>
          </a:p>
        </p:txBody>
      </p:sp>
    </p:spTree>
    <p:extLst>
      <p:ext uri="{BB962C8B-B14F-4D97-AF65-F5344CB8AC3E}">
        <p14:creationId xmlns:p14="http://schemas.microsoft.com/office/powerpoint/2010/main" val="2161289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1" y="6550223"/>
            <a:ext cx="284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выступления, презентации или Фамилия Имя и Отчество докладчика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04EBCA-46D7-466E-9CE6-99E3CB0DED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/>
        </p:blipFill>
        <p:spPr>
          <a:xfrm>
            <a:off x="6673806" y="453117"/>
            <a:ext cx="5160645" cy="55909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D4DAB3B-E7E6-45AC-B607-E87BC09332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015"/>
          <a:stretch/>
        </p:blipFill>
        <p:spPr>
          <a:xfrm>
            <a:off x="2279786" y="453117"/>
            <a:ext cx="3816213" cy="55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24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1" y="6550223"/>
            <a:ext cx="284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выступления, презентации или Фамилия Имя и Отчество докладчика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201761-4AEF-467F-84BA-4CB2CB557F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18" y="453117"/>
            <a:ext cx="3148013" cy="5596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07D704-F850-4C86-8F70-67068C03EF98}"/>
              </a:ext>
            </a:extLst>
          </p:cNvPr>
          <p:cNvSpPr txBox="1"/>
          <p:nvPr/>
        </p:nvSpPr>
        <p:spPr>
          <a:xfrm>
            <a:off x="2068497" y="808415"/>
            <a:ext cx="55307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После экспериментальных работ по  кормлению рыб</a:t>
            </a:r>
          </a:p>
          <a:p>
            <a:r>
              <a:rPr lang="ru-RU" dirty="0"/>
              <a:t>проводится прижизненный отбор крови  и вскрытие. Внутренние органы подвергаются гистологическим исследованиям, а содержимое кишечника передается  в лабораторию «Микробиологии».</a:t>
            </a:r>
          </a:p>
        </p:txBody>
      </p:sp>
    </p:spTree>
    <p:extLst>
      <p:ext uri="{BB962C8B-B14F-4D97-AF65-F5344CB8AC3E}">
        <p14:creationId xmlns:p14="http://schemas.microsoft.com/office/powerpoint/2010/main" val="323324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1" y="6550223"/>
            <a:ext cx="284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solidFill>
                  <a:srgbClr val="2E8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выступления, презентации или Фамилия Имя и Отчество докладчика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091A6F-6167-4311-8916-DC8754414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216" y="719800"/>
            <a:ext cx="4004014" cy="53386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B11FF3-AF44-48B0-91BF-7A9F54C12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22" y="703436"/>
            <a:ext cx="3830825" cy="535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817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456</Words>
  <Application>Microsoft Office PowerPoint</Application>
  <PresentationFormat>Широкоэкранный</PresentationFormat>
  <Paragraphs>87</Paragraphs>
  <Slides>15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Леонид Попок</dc:creator>
  <cp:lastModifiedBy>Зара Джалавян</cp:lastModifiedBy>
  <cp:revision>128</cp:revision>
  <dcterms:created xsi:type="dcterms:W3CDTF">2021-03-28T19:00:53Z</dcterms:created>
  <dcterms:modified xsi:type="dcterms:W3CDTF">2023-10-19T13:18:02Z</dcterms:modified>
</cp:coreProperties>
</file>